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87" r:id="rId5"/>
    <p:sldId id="259" r:id="rId6"/>
    <p:sldId id="275" r:id="rId7"/>
    <p:sldId id="271" r:id="rId8"/>
    <p:sldId id="278" r:id="rId9"/>
    <p:sldId id="268" r:id="rId10"/>
    <p:sldId id="279" r:id="rId11"/>
    <p:sldId id="263" r:id="rId12"/>
    <p:sldId id="274" r:id="rId13"/>
    <p:sldId id="2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0FCEDD-ABD2-47F5-BDDE-396F0FF0BCEA}"/>
              </a:ext>
            </a:extLst>
          </p:cNvPr>
          <p:cNvSpPr/>
          <p:nvPr userDrawn="1"/>
        </p:nvSpPr>
        <p:spPr>
          <a:xfrm>
            <a:off x="3880658" y="540327"/>
            <a:ext cx="4430684" cy="596022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7BBE41-BDFB-4E42-AAD8-33555CF5BDA4}"/>
              </a:ext>
            </a:extLst>
          </p:cNvPr>
          <p:cNvSpPr/>
          <p:nvPr userDrawn="1"/>
        </p:nvSpPr>
        <p:spPr>
          <a:xfrm>
            <a:off x="3514987" y="209725"/>
            <a:ext cx="944178" cy="864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2F94AE-A2E5-4BE2-8AD3-AD5DB573DF5A}"/>
              </a:ext>
            </a:extLst>
          </p:cNvPr>
          <p:cNvSpPr/>
          <p:nvPr userDrawn="1"/>
        </p:nvSpPr>
        <p:spPr>
          <a:xfrm>
            <a:off x="3514987" y="536895"/>
            <a:ext cx="704675" cy="8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309576" y="5723313"/>
            <a:ext cx="944962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정재호</a:t>
            </a:r>
            <a:endParaRPr lang="en-US" altLang="ko-KR" dirty="0"/>
          </a:p>
          <a:p>
            <a:r>
              <a:rPr lang="en-US" dirty="0"/>
              <a:t>21</a:t>
            </a:r>
            <a:r>
              <a:rPr lang="ko-KR" altLang="en-US" dirty="0"/>
              <a:t>시간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EEB2AA-F21E-48F9-B0DD-CE0B6FC8768F}"/>
              </a:ext>
            </a:extLst>
          </p:cNvPr>
          <p:cNvSpPr/>
          <p:nvPr userDrawn="1"/>
        </p:nvSpPr>
        <p:spPr>
          <a:xfrm>
            <a:off x="3882045" y="3429000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A13CEE-EDBE-434A-8170-59F457D0BA8C}"/>
              </a:ext>
            </a:extLst>
          </p:cNvPr>
          <p:cNvSpPr/>
          <p:nvPr userDrawn="1"/>
        </p:nvSpPr>
        <p:spPr>
          <a:xfrm>
            <a:off x="3882045" y="4138991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651D3-1BE3-4AEB-AA23-FF862A27E324}"/>
              </a:ext>
            </a:extLst>
          </p:cNvPr>
          <p:cNvSpPr/>
          <p:nvPr userDrawn="1"/>
        </p:nvSpPr>
        <p:spPr>
          <a:xfrm>
            <a:off x="3882045" y="4848982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B33C24A-67AF-4D98-A117-D6CCF86A89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548341" y="1474094"/>
            <a:ext cx="3095317" cy="1069848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</a:t>
            </a:r>
            <a:br>
              <a:rPr lang="en-US" altLang="ko-KR" dirty="0"/>
            </a:br>
            <a:r>
              <a:rPr lang="ko-KR" altLang="en-US" dirty="0"/>
              <a:t>스타일 편집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D6FD5E-CBC9-44A4-A44B-77B256F513A7}"/>
              </a:ext>
            </a:extLst>
          </p:cNvPr>
          <p:cNvSpPr/>
          <p:nvPr userDrawn="1"/>
        </p:nvSpPr>
        <p:spPr>
          <a:xfrm>
            <a:off x="8470669" y="5320145"/>
            <a:ext cx="1221971" cy="118040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B4499E-858C-44BB-ACA5-72DFB08C1A80}"/>
              </a:ext>
            </a:extLst>
          </p:cNvPr>
          <p:cNvSpPr/>
          <p:nvPr userDrawn="1"/>
        </p:nvSpPr>
        <p:spPr>
          <a:xfrm>
            <a:off x="9851967" y="5723313"/>
            <a:ext cx="804607" cy="777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6325F5-B146-477F-8CB5-014F3D5F7FA8}"/>
              </a:ext>
            </a:extLst>
          </p:cNvPr>
          <p:cNvSpPr/>
          <p:nvPr userDrawn="1"/>
        </p:nvSpPr>
        <p:spPr>
          <a:xfrm>
            <a:off x="10815902" y="6018414"/>
            <a:ext cx="512022" cy="49460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26ED1E-294A-48A5-A2D4-2C0DF4439E9A}"/>
              </a:ext>
            </a:extLst>
          </p:cNvPr>
          <p:cNvSpPr/>
          <p:nvPr userDrawn="1"/>
        </p:nvSpPr>
        <p:spPr>
          <a:xfrm rot="20143637">
            <a:off x="3556248" y="1116499"/>
            <a:ext cx="335559" cy="32717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442132-8C10-4384-88DB-1B1353D66A46}"/>
              </a:ext>
            </a:extLst>
          </p:cNvPr>
          <p:cNvGrpSpPr/>
          <p:nvPr userDrawn="1"/>
        </p:nvGrpSpPr>
        <p:grpSpPr>
          <a:xfrm>
            <a:off x="1886782" y="2450264"/>
            <a:ext cx="1561821" cy="3210457"/>
            <a:chOff x="1886782" y="2450264"/>
            <a:chExt cx="1561821" cy="32104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4304CC-AF21-400E-846B-8590ED9AAD9B}"/>
                </a:ext>
              </a:extLst>
            </p:cNvPr>
            <p:cNvSpPr/>
            <p:nvPr/>
          </p:nvSpPr>
          <p:spPr>
            <a:xfrm rot="17179203">
              <a:off x="2811876" y="2454459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661E2CE-FD98-4FCF-A26F-C4863D204FDA}"/>
                </a:ext>
              </a:extLst>
            </p:cNvPr>
            <p:cNvSpPr/>
            <p:nvPr/>
          </p:nvSpPr>
          <p:spPr>
            <a:xfrm rot="15564537">
              <a:off x="3117238" y="3755282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3E2F3EA-0ACF-4541-B951-ABFCE930AC38}"/>
                </a:ext>
              </a:extLst>
            </p:cNvPr>
            <p:cNvSpPr/>
            <p:nvPr/>
          </p:nvSpPr>
          <p:spPr>
            <a:xfrm rot="18223862">
              <a:off x="2378521" y="5329357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5FC0A8-B443-4ABC-A0B4-DF06527A44FD}"/>
                </a:ext>
              </a:extLst>
            </p:cNvPr>
            <p:cNvSpPr/>
            <p:nvPr/>
          </p:nvSpPr>
          <p:spPr>
            <a:xfrm rot="3674546">
              <a:off x="1882587" y="4201569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7C006-35BA-4CF8-8273-F3F0B74C8641}"/>
              </a:ext>
            </a:extLst>
          </p:cNvPr>
          <p:cNvSpPr/>
          <p:nvPr userDrawn="1"/>
        </p:nvSpPr>
        <p:spPr>
          <a:xfrm>
            <a:off x="7975783" y="888473"/>
            <a:ext cx="335559" cy="32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7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2337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97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40654"/>
            <a:ext cx="79248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35361"/>
            <a:ext cx="10972800" cy="459943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B646CF-A98E-410B-A116-611C93A3665D}"/>
              </a:ext>
            </a:extLst>
          </p:cNvPr>
          <p:cNvGrpSpPr/>
          <p:nvPr userDrawn="1"/>
        </p:nvGrpSpPr>
        <p:grpSpPr>
          <a:xfrm>
            <a:off x="-138669" y="0"/>
            <a:ext cx="1015663" cy="6858000"/>
            <a:chOff x="-138669" y="0"/>
            <a:chExt cx="1015663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91178D-A399-4F62-B066-C21420C4E476}"/>
                </a:ext>
              </a:extLst>
            </p:cNvPr>
            <p:cNvSpPr/>
            <p:nvPr userDrawn="1"/>
          </p:nvSpPr>
          <p:spPr>
            <a:xfrm>
              <a:off x="0" y="0"/>
              <a:ext cx="748145" cy="68580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F1BA2A-B530-4797-AAB9-EDB20009942D}"/>
                </a:ext>
              </a:extLst>
            </p:cNvPr>
            <p:cNvSpPr txBox="1"/>
            <p:nvPr userDrawn="1"/>
          </p:nvSpPr>
          <p:spPr>
            <a:xfrm rot="16200000">
              <a:off x="-1709291" y="4271715"/>
              <a:ext cx="41569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1.2.3.4.5.6.7</a:t>
              </a:r>
              <a:endParaRPr lang="ko-KR" altLang="en-US" sz="60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8B5C28-49B2-43F6-86F1-9B829746A388}"/>
              </a:ext>
            </a:extLst>
          </p:cNvPr>
          <p:cNvGrpSpPr/>
          <p:nvPr userDrawn="1"/>
        </p:nvGrpSpPr>
        <p:grpSpPr>
          <a:xfrm>
            <a:off x="10773295" y="-1"/>
            <a:ext cx="1418705" cy="723208"/>
            <a:chOff x="10773295" y="-1"/>
            <a:chExt cx="1418705" cy="72320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C2DC9E-E673-4A35-89F3-9C51E4C4E056}"/>
                </a:ext>
              </a:extLst>
            </p:cNvPr>
            <p:cNvSpPr/>
            <p:nvPr userDrawn="1"/>
          </p:nvSpPr>
          <p:spPr>
            <a:xfrm>
              <a:off x="10930071" y="-1"/>
              <a:ext cx="1261929" cy="64093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FDD1C490-3E34-411D-B8EF-CF594D07534A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11178248" y="0"/>
              <a:ext cx="931025" cy="6301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32500" lnSpcReduction="20000"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4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ko-KR" altLang="en-US" dirty="0"/>
                <a:t>아이디어</a:t>
              </a:r>
              <a:br>
                <a:rPr lang="en-US" altLang="ko-KR" dirty="0"/>
              </a:br>
              <a:r>
                <a:rPr lang="ko-KR" altLang="en-US" dirty="0"/>
                <a:t>제안서</a:t>
              </a:r>
              <a:endParaRPr 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E585D7-E697-4D92-82F6-2A9A10746B4D}"/>
                </a:ext>
              </a:extLst>
            </p:cNvPr>
            <p:cNvSpPr/>
            <p:nvPr userDrawn="1"/>
          </p:nvSpPr>
          <p:spPr>
            <a:xfrm>
              <a:off x="10773295" y="465513"/>
              <a:ext cx="322227" cy="257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8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3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8888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4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9719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3508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5090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376814"/>
            <a:ext cx="10972800" cy="1040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418D4-0EAF-4855-9508-0A9E8D5D2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1778" y="1908923"/>
            <a:ext cx="3095317" cy="106984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</a:rPr>
              <a:t>아이디어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제안서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AB4D62-B810-47F5-B62E-4B1154E97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4198" y="6067261"/>
            <a:ext cx="1098729" cy="59436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latin typeface="+mj-ea"/>
                <a:ea typeface="+mj-ea"/>
              </a:rPr>
              <a:t>정재호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약 </a:t>
            </a:r>
            <a:r>
              <a:rPr lang="en-US" altLang="ko-KR" dirty="0">
                <a:latin typeface="+mj-ea"/>
                <a:ea typeface="+mj-ea"/>
              </a:rPr>
              <a:t>20</a:t>
            </a:r>
            <a:r>
              <a:rPr lang="ko-KR" altLang="en-US" dirty="0">
                <a:latin typeface="+mj-ea"/>
                <a:ea typeface="+mj-ea"/>
              </a:rPr>
              <a:t>시간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388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204A0-4367-4CF9-BAE8-2849B45E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마법 퍼즐 </a:t>
            </a:r>
            <a:r>
              <a:rPr lang="en-US" altLang="ko-KR" dirty="0">
                <a:latin typeface="+mj-ea"/>
              </a:rPr>
              <a:t>RPG </a:t>
            </a:r>
            <a:r>
              <a:rPr lang="en-US" altLang="ko-KR" sz="2000" dirty="0">
                <a:latin typeface="+mj-ea"/>
              </a:rPr>
              <a:t>– </a:t>
            </a:r>
            <a:r>
              <a:rPr lang="ko-KR" altLang="en-US" sz="2000" dirty="0">
                <a:latin typeface="+mj-ea"/>
              </a:rPr>
              <a:t>참고 게임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8C05A-A7CF-467D-8ED4-2426E791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마녀의 샘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스킬 </a:t>
            </a:r>
            <a:r>
              <a:rPr lang="ko-KR" altLang="en-US" sz="2000" dirty="0" err="1">
                <a:latin typeface="+mj-ea"/>
                <a:ea typeface="+mj-ea"/>
              </a:rPr>
              <a:t>커스터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마이징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퍼즐 요소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92E980-F571-42FA-8890-1EB925417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71" y="1315298"/>
            <a:ext cx="4362361" cy="2452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898B4D-EFF5-4EE7-936B-B36F12295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70" y="3766232"/>
            <a:ext cx="4362361" cy="2617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8F657-B0F2-493E-9A3E-C48FDACD8BAD}"/>
              </a:ext>
            </a:extLst>
          </p:cNvPr>
          <p:cNvSpPr txBox="1"/>
          <p:nvPr/>
        </p:nvSpPr>
        <p:spPr>
          <a:xfrm>
            <a:off x="785067" y="2705011"/>
            <a:ext cx="640592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채집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전투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모험을 통해 재료를 수집한다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재료를 소비해 </a:t>
            </a:r>
            <a:r>
              <a:rPr lang="ko-KR" altLang="en-US" dirty="0" err="1">
                <a:latin typeface="+mj-ea"/>
                <a:ea typeface="+mj-ea"/>
              </a:rPr>
              <a:t>포션</a:t>
            </a:r>
            <a:r>
              <a:rPr lang="ko-KR" altLang="en-US" dirty="0">
                <a:latin typeface="+mj-ea"/>
                <a:ea typeface="+mj-ea"/>
              </a:rPr>
              <a:t> 같은 아이템은 만들기도 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제조한 아이템으로 상위 마법 문양을 만든다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다양한 마법 문양으로 스킬을 </a:t>
            </a:r>
            <a:r>
              <a:rPr lang="ko-KR" altLang="en-US" b="1" dirty="0" err="1">
                <a:solidFill>
                  <a:srgbClr val="FF0000"/>
                </a:solidFill>
                <a:latin typeface="+mj-ea"/>
                <a:ea typeface="+mj-ea"/>
              </a:rPr>
              <a:t>커스터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+mj-ea"/>
                <a:ea typeface="+mj-ea"/>
              </a:rPr>
              <a:t>마이징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등급이 높은 문양을 사용할 수록 기술의 성능은 상승</a:t>
            </a:r>
            <a:r>
              <a:rPr lang="ko-KR" altLang="en-US" dirty="0">
                <a:latin typeface="+mj-ea"/>
                <a:ea typeface="+mj-ea"/>
              </a:rPr>
              <a:t>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E80A8C-E777-497D-A072-F8947F9F5C86}"/>
              </a:ext>
            </a:extLst>
          </p:cNvPr>
          <p:cNvSpPr/>
          <p:nvPr/>
        </p:nvSpPr>
        <p:spPr>
          <a:xfrm>
            <a:off x="16778" y="2705012"/>
            <a:ext cx="721453" cy="12631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85E44-8BBA-4C7D-A47A-A6DA7BE9DDE7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9506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마법 퍼즐 </a:t>
            </a:r>
            <a:r>
              <a:rPr lang="en-US" altLang="ko-KR" dirty="0">
                <a:latin typeface="+mj-ea"/>
              </a:rPr>
              <a:t>RPG </a:t>
            </a:r>
            <a:r>
              <a:rPr lang="en-US" altLang="ko-KR" sz="2000" dirty="0">
                <a:latin typeface="+mj-ea"/>
              </a:rPr>
              <a:t>– </a:t>
            </a:r>
            <a:r>
              <a:rPr lang="ko-KR" altLang="en-US" sz="2000" dirty="0">
                <a:latin typeface="+mj-ea"/>
              </a:rPr>
              <a:t>참고 게임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해리포터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마법사 연합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스킬 사용 방법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5" name="그림 4" descr="테이블, 실내이(가) 표시된 사진&#10;&#10;자동 생성된 설명">
            <a:extLst>
              <a:ext uri="{FF2B5EF4-FFF2-40B4-BE49-F238E27FC236}">
                <a16:creationId xmlns:a16="http://schemas.microsoft.com/office/drawing/2014/main" id="{6281B14A-C0D0-4767-85F5-2A0FF5CEB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91469" y="2127183"/>
            <a:ext cx="2011326" cy="4138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3D9952-C740-491E-A5D4-03BAD2E53D64}"/>
              </a:ext>
            </a:extLst>
          </p:cNvPr>
          <p:cNvSpPr txBox="1"/>
          <p:nvPr/>
        </p:nvSpPr>
        <p:spPr>
          <a:xfrm>
            <a:off x="4831026" y="2973293"/>
            <a:ext cx="697017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포켓몬 </a:t>
            </a:r>
            <a:r>
              <a:rPr lang="en-US" altLang="ko-KR" dirty="0">
                <a:latin typeface="+mj-ea"/>
                <a:ea typeface="+mj-ea"/>
              </a:rPr>
              <a:t>GO </a:t>
            </a:r>
            <a:r>
              <a:rPr lang="ko-KR" altLang="en-US" dirty="0">
                <a:latin typeface="+mj-ea"/>
                <a:ea typeface="+mj-ea"/>
              </a:rPr>
              <a:t>이후 출시된 인기 판타지 해리포터</a:t>
            </a:r>
            <a:r>
              <a:rPr lang="en-US" altLang="ko-KR" dirty="0">
                <a:latin typeface="+mj-ea"/>
                <a:ea typeface="+mj-ea"/>
              </a:rPr>
              <a:t>IP</a:t>
            </a:r>
            <a:r>
              <a:rPr lang="ko-KR" altLang="en-US" dirty="0">
                <a:latin typeface="+mj-ea"/>
                <a:ea typeface="+mj-ea"/>
              </a:rPr>
              <a:t>를 활용한 게임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전투시 화면에 패턴이 나온다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해당 패턴을 따라 그리는 것으로 공격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방어를 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마법사라는 특성을 잘 활용한 게임</a:t>
            </a:r>
            <a:r>
              <a:rPr lang="ko-KR" altLang="en-US" dirty="0">
                <a:latin typeface="+mj-ea"/>
                <a:ea typeface="+mj-ea"/>
              </a:rPr>
              <a:t>이라고 생각한다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A5348-832E-4F90-9102-0F66B3130D25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457410-C270-46D2-BF88-363116424527}"/>
              </a:ext>
            </a:extLst>
          </p:cNvPr>
          <p:cNvSpPr/>
          <p:nvPr/>
        </p:nvSpPr>
        <p:spPr>
          <a:xfrm>
            <a:off x="16778" y="2734812"/>
            <a:ext cx="721453" cy="130029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AF5074-9007-4DC2-9E60-893BDA4AB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E4C86-ADBF-4153-AA63-672ED00CC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76" y="2127183"/>
            <a:ext cx="1916141" cy="41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6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4650-A74C-4C1A-8C5A-D6B11AA77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마치며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86EE4-8329-42EF-9EFD-8E1E822D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1. </a:t>
            </a:r>
            <a:r>
              <a:rPr lang="ko-KR" altLang="en-US" sz="2800" dirty="0">
                <a:latin typeface="+mj-ea"/>
                <a:ea typeface="+mj-ea"/>
              </a:rPr>
              <a:t>모바일 소울 라이트 </a:t>
            </a:r>
            <a:r>
              <a:rPr lang="en-US" altLang="ko-KR" sz="2800" dirty="0">
                <a:latin typeface="+mj-ea"/>
                <a:ea typeface="+mj-ea"/>
              </a:rPr>
              <a:t>RPG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2. </a:t>
            </a:r>
            <a:r>
              <a:rPr lang="ko-KR" altLang="en-US" sz="2800" dirty="0">
                <a:latin typeface="+mj-ea"/>
                <a:ea typeface="+mj-ea"/>
              </a:rPr>
              <a:t>리듬 액션 대전 </a:t>
            </a:r>
            <a:r>
              <a:rPr lang="en-US" altLang="ko-KR" sz="2800" dirty="0">
                <a:latin typeface="+mj-ea"/>
                <a:ea typeface="+mj-ea"/>
              </a:rPr>
              <a:t>RPG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3. </a:t>
            </a:r>
            <a:r>
              <a:rPr lang="ko-KR" altLang="en-US" sz="2800" dirty="0">
                <a:latin typeface="+mj-ea"/>
                <a:ea typeface="+mj-ea"/>
              </a:rPr>
              <a:t>마법 퍼즐 </a:t>
            </a:r>
            <a:r>
              <a:rPr lang="en-US" altLang="ko-KR" sz="2800" dirty="0">
                <a:latin typeface="+mj-ea"/>
                <a:ea typeface="+mj-ea"/>
              </a:rPr>
              <a:t>RPG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기획 과정에서 구현이 다소 어려운 부분이 추가 된 것 같다</a:t>
            </a:r>
            <a:r>
              <a:rPr lang="en-US" altLang="ko-KR" sz="28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컨텐츠 소비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>
                <a:latin typeface="+mj-ea"/>
                <a:ea typeface="+mj-ea"/>
              </a:rPr>
              <a:t>현금 결제 요소를 구체적으로 설명하지 않았다</a:t>
            </a:r>
            <a:r>
              <a:rPr lang="en-US" altLang="ko-KR" sz="28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컨텐츠 보완 필요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5FAAE-AAE4-4653-AAD5-0EE7BA60AE94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E7445E-3F4A-45F0-A2A6-66F762FA82BC}"/>
              </a:ext>
            </a:extLst>
          </p:cNvPr>
          <p:cNvSpPr/>
          <p:nvPr/>
        </p:nvSpPr>
        <p:spPr>
          <a:xfrm>
            <a:off x="16778" y="2765145"/>
            <a:ext cx="721453" cy="66385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423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51863-367B-4331-B730-AFA6C5D3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356" y="2857500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감사합니다</a:t>
            </a:r>
            <a:r>
              <a:rPr lang="en-US" altLang="ko-KR" dirty="0">
                <a:latin typeface="+mj-ea"/>
              </a:rPr>
              <a:t>.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301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7BE0F-0DB5-4897-AC35-2FC9977C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151631"/>
            <a:ext cx="79248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</a:rPr>
              <a:t>목차</a:t>
            </a:r>
            <a:r>
              <a:rPr lang="en-US" altLang="ko-KR" dirty="0">
                <a:latin typeface="+mj-ea"/>
              </a:rPr>
              <a:t> 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465D7-D253-403D-B32B-DF8E84F47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546300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캐주얼 </a:t>
            </a:r>
            <a:r>
              <a:rPr lang="ko-KR" altLang="en-US" sz="2800" dirty="0" err="1">
                <a:latin typeface="+mj-ea"/>
                <a:ea typeface="+mj-ea"/>
              </a:rPr>
              <a:t>알피지를</a:t>
            </a:r>
            <a:r>
              <a:rPr lang="ko-KR" altLang="en-US" sz="2800" dirty="0">
                <a:latin typeface="+mj-ea"/>
                <a:ea typeface="+mj-ea"/>
              </a:rPr>
              <a:t> 기획한 이유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기획 목표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모바일 소울 라이트 </a:t>
            </a:r>
            <a:r>
              <a:rPr lang="ko-KR" altLang="en-US" sz="2800" dirty="0" err="1">
                <a:latin typeface="+mj-ea"/>
                <a:ea typeface="+mj-ea"/>
              </a:rPr>
              <a:t>알피지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리듬 액션 </a:t>
            </a:r>
            <a:r>
              <a:rPr lang="ko-KR" altLang="en-US" sz="2800" dirty="0" err="1">
                <a:latin typeface="+mj-ea"/>
                <a:ea typeface="+mj-ea"/>
              </a:rPr>
              <a:t>알피지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마법 액션 퍼즐 </a:t>
            </a:r>
            <a:r>
              <a:rPr lang="ko-KR" altLang="en-US" sz="2800" dirty="0" err="1">
                <a:latin typeface="+mj-ea"/>
                <a:ea typeface="+mj-ea"/>
              </a:rPr>
              <a:t>알피지</a:t>
            </a:r>
            <a:r>
              <a:rPr lang="en-US" altLang="ko-KR" sz="2800" dirty="0">
                <a:latin typeface="+mj-ea"/>
                <a:ea typeface="+mj-ea"/>
              </a:rPr>
              <a:t>- </a:t>
            </a:r>
            <a:r>
              <a:rPr lang="ko-KR" altLang="en-US" sz="2800" dirty="0">
                <a:latin typeface="+mj-ea"/>
                <a:ea typeface="+mj-ea"/>
              </a:rPr>
              <a:t>전투방식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참고 게임 또는 자료 소개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1C1F5-192F-40DD-A411-8C99905EA11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857281-3915-493F-A5B0-3917E9812E4C}"/>
              </a:ext>
            </a:extLst>
          </p:cNvPr>
          <p:cNvSpPr/>
          <p:nvPr/>
        </p:nvSpPr>
        <p:spPr>
          <a:xfrm>
            <a:off x="16778" y="2625754"/>
            <a:ext cx="721453" cy="408660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2D8C2-C27E-4ED0-8279-D177EA363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31" y="712268"/>
            <a:ext cx="2106084" cy="21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5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FE0F9-C016-4D53-A41F-2242AE34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40654"/>
            <a:ext cx="79248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</a:rPr>
              <a:t>캐주얼 </a:t>
            </a:r>
            <a:r>
              <a:rPr lang="ko-KR" altLang="en-US" dirty="0" err="1">
                <a:latin typeface="+mj-ea"/>
              </a:rPr>
              <a:t>알피지를</a:t>
            </a:r>
            <a:r>
              <a:rPr lang="ko-KR" altLang="en-US" dirty="0">
                <a:latin typeface="+mj-ea"/>
              </a:rPr>
              <a:t> 기획한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A9441-953A-4919-A93D-26008B0F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537900"/>
            <a:ext cx="10972800" cy="4825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MMORPG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장르의 기업 매출의 성공 가능성은 매우 높다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개발 단계에서 투자 비용이 타 장르에 비해 매우 높다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높은 개발 비용을 마케팅으로 사용하기도 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마케팅 능력이 대기업에 비해 중견기업이 부족한 것이 사실이다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불변의 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High Risk, High Return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법칙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소규모 또는 중견개발사에서 위험을 감수하고 도전하기에는 무리가 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설상 가상으로 모바일 게임의 수명은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PC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게임과 비교하면 매우 짧다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6C2B3-80B4-4E13-97AD-B77C1DEE210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1BC50-5DDE-470B-BE0B-45A9C4166D3A}"/>
              </a:ext>
            </a:extLst>
          </p:cNvPr>
          <p:cNvSpPr/>
          <p:nvPr/>
        </p:nvSpPr>
        <p:spPr>
          <a:xfrm>
            <a:off x="16778" y="2709644"/>
            <a:ext cx="721453" cy="36997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98BF54-1E27-4696-A626-466BD487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17" y="679592"/>
            <a:ext cx="1716616" cy="17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6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E28D4-4BB7-4E6C-997F-D0E54568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9A4B1-F5E4-4B07-85C2-8CB19AF1A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</p:spTree>
    <p:extLst>
      <p:ext uri="{BB962C8B-B14F-4D97-AF65-F5344CB8AC3E}">
        <p14:creationId xmlns:p14="http://schemas.microsoft.com/office/powerpoint/2010/main" val="275653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24678-972A-45C3-BC87-F41ABDE6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40654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캐주얼 </a:t>
            </a:r>
            <a:r>
              <a:rPr lang="ko-KR" altLang="en-US" dirty="0" err="1">
                <a:latin typeface="+mj-ea"/>
              </a:rPr>
              <a:t>알피지를</a:t>
            </a:r>
            <a:r>
              <a:rPr lang="ko-KR" altLang="en-US" dirty="0">
                <a:latin typeface="+mj-ea"/>
              </a:rPr>
              <a:t> 기획한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0D5413-D275-4A80-996C-67C6C871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692937"/>
            <a:ext cx="10972800" cy="459943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비교적 낮은 개발비용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으로 기업의 부담이 적어진다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장르의 혼합이 가능한 점을 이용해 다른 장르의 장점을 가져올 수 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모바일 게임시장에서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RPG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보다 이용자 수가 높은 장르는 퍼즐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캐주얼이다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주로 모바일 기기에 친숙한 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10</a:t>
            </a: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대 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20</a:t>
            </a: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대 층에 어필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하기 좋은 방식이다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현재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대가 성인이 되었을 때 추억을 회상할 수 있도록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IP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재활용이 가능하다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실패의 리스크가 작아 실패 이후 다음 작품을 준비할 수 있다</a:t>
            </a:r>
            <a:r>
              <a:rPr lang="en-US" altLang="ko-KR" sz="2800" b="1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MMORPG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대비 낮은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금액로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소비자에게 합리적인 상품을 판매할 수 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D2EF9-B08E-4193-A15A-6182C920EA7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3B1D20-BDD6-4D34-AF37-F068D388837E}"/>
              </a:ext>
            </a:extLst>
          </p:cNvPr>
          <p:cNvSpPr/>
          <p:nvPr/>
        </p:nvSpPr>
        <p:spPr>
          <a:xfrm>
            <a:off x="16778" y="2659310"/>
            <a:ext cx="721453" cy="37242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E05EB8-C0A8-4644-AC27-292529C38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17" y="679592"/>
            <a:ext cx="1716616" cy="17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CAF6E-AE88-47F9-B937-6486E0E2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25990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기획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E8846-2E3F-4FB4-97B8-808FD3E49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535361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j-ea"/>
                <a:ea typeface="+mj-ea"/>
              </a:rPr>
              <a:t>Easy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think, Hard learning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적은 개발비용</a:t>
            </a:r>
            <a:r>
              <a:rPr lang="en-US" altLang="ko-KR" sz="2400" dirty="0">
                <a:latin typeface="+mj-ea"/>
                <a:ea typeface="+mj-ea"/>
              </a:rPr>
              <a:t>,</a:t>
            </a:r>
            <a:r>
              <a:rPr lang="ko-KR" altLang="en-US" sz="2400" dirty="0">
                <a:latin typeface="+mj-ea"/>
                <a:ea typeface="+mj-ea"/>
              </a:rPr>
              <a:t> 최고의 효율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유저가 짧은 시간 동안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최고의 경험을 할 수 있도록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j-ea"/>
                <a:ea typeface="+mj-ea"/>
              </a:rPr>
              <a:t>10~20</a:t>
            </a:r>
            <a:r>
              <a:rPr lang="ko-KR" altLang="en-US" sz="2400" dirty="0">
                <a:latin typeface="+mj-ea"/>
                <a:ea typeface="+mj-ea"/>
              </a:rPr>
              <a:t>대에게 친화적인 게임 진행 방식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j-ea"/>
                <a:ea typeface="+mj-ea"/>
              </a:rPr>
              <a:t>30~40</a:t>
            </a:r>
            <a:r>
              <a:rPr lang="ko-KR" altLang="en-US" sz="2400" dirty="0">
                <a:latin typeface="+mj-ea"/>
                <a:ea typeface="+mj-ea"/>
              </a:rPr>
              <a:t>대를 버리지 않는 편의기능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수동과 오토의 보상의 차이를 만든다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게임 플레이에 영향을 적게 주는 결제 방식 강구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싱글 플레이와 도전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멀티 플레이를 구별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7F69-700C-426B-9E5A-9FBDD9C76AC1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B9EE74-4B1C-429F-9217-6603004728EC}"/>
              </a:ext>
            </a:extLst>
          </p:cNvPr>
          <p:cNvSpPr/>
          <p:nvPr/>
        </p:nvSpPr>
        <p:spPr>
          <a:xfrm>
            <a:off x="16778" y="2558642"/>
            <a:ext cx="721453" cy="321243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4C354D-CC3A-41D4-BC7F-9E3C953F0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901" y="679593"/>
            <a:ext cx="1716616" cy="17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1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F64FE-4AE2-4A76-9587-CC091018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마법 퍼즐 </a:t>
            </a:r>
            <a:r>
              <a:rPr lang="en-US" altLang="ko-KR" dirty="0">
                <a:latin typeface="+mj-ea"/>
              </a:rPr>
              <a:t>RPG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9E4A-2257-4608-9619-05AB1685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2076292"/>
            <a:ext cx="10972800" cy="36133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던전에서 전투 방식은 기존의 </a:t>
            </a:r>
            <a:r>
              <a:rPr lang="en-US" altLang="ko-KR" sz="2800" dirty="0">
                <a:latin typeface="+mj-ea"/>
                <a:ea typeface="+mj-ea"/>
              </a:rPr>
              <a:t>RPG </a:t>
            </a:r>
            <a:r>
              <a:rPr lang="ko-KR" altLang="en-US" sz="2800" dirty="0">
                <a:latin typeface="+mj-ea"/>
                <a:ea typeface="+mj-ea"/>
              </a:rPr>
              <a:t>요소와 동일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스킬을 사용에 부가적인 조작을 필요로 한다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마법진을 그리는 것으로 마법의 부가적인 능력을 사용할 수 있다</a:t>
            </a:r>
            <a:r>
              <a:rPr lang="en-US" altLang="ko-KR" sz="28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오토플레이를 지원하지만 스테이지 클리어를 위해서는 직접 조작하는 것을 권하는 방식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32262-1D78-4B17-874A-32C044BC886B}"/>
              </a:ext>
            </a:extLst>
          </p:cNvPr>
          <p:cNvSpPr/>
          <p:nvPr/>
        </p:nvSpPr>
        <p:spPr>
          <a:xfrm>
            <a:off x="16778" y="2701256"/>
            <a:ext cx="721453" cy="131865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00AE7-3794-45AB-BBC8-D87170FF7EB0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E00A93-984E-4779-B7E0-CF7AD27E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6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80023-9822-4DF9-9DBE-ECC74E1B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마법 퍼즐 </a:t>
            </a:r>
            <a:r>
              <a:rPr lang="en-US" altLang="ko-KR" dirty="0">
                <a:latin typeface="+mj-ea"/>
              </a:rPr>
              <a:t>RPG </a:t>
            </a:r>
            <a:r>
              <a:rPr lang="en-US" altLang="ko-KR" sz="2000" dirty="0">
                <a:latin typeface="+mj-ea"/>
              </a:rPr>
              <a:t>– </a:t>
            </a:r>
            <a:r>
              <a:rPr lang="ko-KR" altLang="en-US" sz="2000" dirty="0">
                <a:latin typeface="+mj-ea"/>
              </a:rPr>
              <a:t>게임 초안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0821A-01EC-4E13-A647-F72EB5620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24" y="1527048"/>
            <a:ext cx="10972800" cy="824266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전투 화면</a:t>
            </a:r>
          </a:p>
        </p:txBody>
      </p:sp>
      <p:pic>
        <p:nvPicPr>
          <p:cNvPr id="9" name="그림 8" descr="자연이(가) 표시된 사진&#10;&#10;자동 생성된 설명">
            <a:extLst>
              <a:ext uri="{FF2B5EF4-FFF2-40B4-BE49-F238E27FC236}">
                <a16:creationId xmlns:a16="http://schemas.microsoft.com/office/drawing/2014/main" id="{8D36E29C-A763-4348-A1F5-EA9F2BC82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43" y="1797485"/>
            <a:ext cx="6526060" cy="36709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29FEF-8581-4418-90A3-B3F46CAADF42}"/>
              </a:ext>
            </a:extLst>
          </p:cNvPr>
          <p:cNvSpPr txBox="1"/>
          <p:nvPr/>
        </p:nvSpPr>
        <p:spPr>
          <a:xfrm>
            <a:off x="6654392" y="260728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스킬을 사용하면 해당 스킬의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커맨드를 </a:t>
            </a:r>
            <a:b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그릴 수 있도록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흐리게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UI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를 연출</a:t>
            </a:r>
            <a:r>
              <a:rPr lang="ko-KR" altLang="en-US" dirty="0">
                <a:latin typeface="+mj-ea"/>
                <a:ea typeface="+mj-ea"/>
              </a:rPr>
              <a:t>해 준다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4E6F2D-3800-46EC-84C4-4C14A203998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316910" y="2930455"/>
            <a:ext cx="337482" cy="75166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24B5F4-6C66-47D6-BD0C-5774B7FE2DDA}"/>
              </a:ext>
            </a:extLst>
          </p:cNvPr>
          <p:cNvSpPr txBox="1"/>
          <p:nvPr/>
        </p:nvSpPr>
        <p:spPr>
          <a:xfrm>
            <a:off x="898904" y="5260043"/>
            <a:ext cx="10855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커맨드를 사용해 스킬을 사용할 시에 추가효과가 발생</a:t>
            </a:r>
            <a:r>
              <a:rPr lang="ko-KR" altLang="en-US" dirty="0">
                <a:latin typeface="+mj-ea"/>
                <a:ea typeface="+mj-ea"/>
              </a:rPr>
              <a:t>하도록 게임 구상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장비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아이템 수집을 위해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자동 사냥 모드를 지원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커맨드를 직접 사용할 수 없어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원활한 사냥은 불가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F70AC-9AA3-4C0C-B675-9997ED2E91F1}"/>
              </a:ext>
            </a:extLst>
          </p:cNvPr>
          <p:cNvSpPr txBox="1"/>
          <p:nvPr/>
        </p:nvSpPr>
        <p:spPr>
          <a:xfrm>
            <a:off x="6667534" y="4341978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커맨드 사용 여부는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유저의 취향을 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타기 때문에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on/off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시스템을 적용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13138D-8998-4073-A967-5CC812AC5B51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DE3151-EB60-4A79-A404-079A36F286D4}"/>
              </a:ext>
            </a:extLst>
          </p:cNvPr>
          <p:cNvSpPr/>
          <p:nvPr/>
        </p:nvSpPr>
        <p:spPr>
          <a:xfrm>
            <a:off x="16778" y="2765145"/>
            <a:ext cx="721453" cy="12553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2C1F5E-40C0-4A88-A934-1EF1CC7D1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0" y="240654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마법 퍼즐 </a:t>
            </a:r>
            <a:r>
              <a:rPr lang="en-US" altLang="ko-KR" dirty="0">
                <a:latin typeface="+mj-ea"/>
              </a:rPr>
              <a:t>RPG </a:t>
            </a:r>
            <a:r>
              <a:rPr lang="en-US" altLang="ko-KR" sz="2000" dirty="0">
                <a:latin typeface="+mj-ea"/>
              </a:rPr>
              <a:t>– </a:t>
            </a:r>
            <a:r>
              <a:rPr lang="ko-KR" altLang="en-US" sz="2000" dirty="0">
                <a:latin typeface="+mj-ea"/>
              </a:rPr>
              <a:t>참고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70" y="1535361"/>
            <a:ext cx="10972800" cy="459943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마녀의 샘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스킬 </a:t>
            </a:r>
            <a:r>
              <a:rPr lang="ko-KR" altLang="en-US" sz="2000" dirty="0" err="1">
                <a:latin typeface="+mj-ea"/>
                <a:ea typeface="+mj-ea"/>
              </a:rPr>
              <a:t>커스터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err="1">
                <a:latin typeface="+mj-ea"/>
                <a:ea typeface="+mj-ea"/>
              </a:rPr>
              <a:t>마이징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퍼즐 요소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9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id="{89409CF1-050E-44B9-9723-5028956AB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54" y="2404397"/>
            <a:ext cx="5471634" cy="3055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0175D1-BAB9-4E0F-A571-B5DB611EF132}"/>
              </a:ext>
            </a:extLst>
          </p:cNvPr>
          <p:cNvSpPr txBox="1"/>
          <p:nvPr/>
        </p:nvSpPr>
        <p:spPr>
          <a:xfrm>
            <a:off x="6227888" y="2737335"/>
            <a:ext cx="531908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현재 기획에 가장 큰 영감을 받은 게임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플레이어는 필드 나오는 몬스터 또는 </a:t>
            </a:r>
            <a:b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NPC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와 상호작용을 통해 퍼즐을 풀어 나간다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플레이 스타일에 따라 다양한 결말을 보여준다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83FA38-DD98-4B96-B4FC-3322AA67F412}"/>
              </a:ext>
            </a:extLst>
          </p:cNvPr>
          <p:cNvSpPr/>
          <p:nvPr/>
        </p:nvSpPr>
        <p:spPr>
          <a:xfrm>
            <a:off x="16778" y="2737335"/>
            <a:ext cx="721453" cy="124807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4BF76-6EC2-4270-84E6-DDEBA6CEDEF5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A1AEA3-E10E-4050-933F-F09BAE4FD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0676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1000</TotalTime>
  <Words>515</Words>
  <Application>Microsoft Office PowerPoint</Application>
  <PresentationFormat>와이드스크린</PresentationFormat>
  <Paragraphs>82</Paragraphs>
  <Slides>13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Candara</vt:lpstr>
      <vt:lpstr>Corbel</vt:lpstr>
      <vt:lpstr>Wingdings 3</vt:lpstr>
      <vt:lpstr>New_Education02</vt:lpstr>
      <vt:lpstr>아이디어  제안서</vt:lpstr>
      <vt:lpstr>목차 </vt:lpstr>
      <vt:lpstr>캐주얼 알피지를 기획한 이유</vt:lpstr>
      <vt:lpstr>PowerPoint 프레젠테이션</vt:lpstr>
      <vt:lpstr>캐주얼 알피지를 기획한 이유</vt:lpstr>
      <vt:lpstr>기획 목적</vt:lpstr>
      <vt:lpstr>마법 퍼즐 RPG</vt:lpstr>
      <vt:lpstr>마법 퍼즐 RPG – 게임 초안</vt:lpstr>
      <vt:lpstr>마법 퍼즐 RPG – 참고 게임</vt:lpstr>
      <vt:lpstr>마법 퍼즐 RPG – 참고 게임</vt:lpstr>
      <vt:lpstr>마법 퍼즐 RPG – 참고 게임</vt:lpstr>
      <vt:lpstr>마치며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78</cp:revision>
  <dcterms:created xsi:type="dcterms:W3CDTF">2019-09-02T12:04:47Z</dcterms:created>
  <dcterms:modified xsi:type="dcterms:W3CDTF">2019-09-05T08:56:15Z</dcterms:modified>
</cp:coreProperties>
</file>